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58" r:id="rId5"/>
    <p:sldId id="264" r:id="rId6"/>
    <p:sldId id="259" r:id="rId7"/>
    <p:sldId id="265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84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99429-42C1-A64C-A6C0-C31CA306D7C2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02390-7070-D84D-9032-A224C122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962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022A-FE96-2646-B79E-9002268639F0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E66BD-7A51-D34C-9035-602F2192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651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9264" y="449263"/>
            <a:ext cx="5845360" cy="59594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3" y="4784616"/>
            <a:ext cx="5559797" cy="1486087"/>
          </a:xfrm>
          <a:noFill/>
        </p:spPr>
        <p:txBody>
          <a:bodyPr lIns="108000" tIns="140400" rIns="108000" bIns="140400"/>
          <a:lstStyle>
            <a:lvl1pPr marL="0" indent="0" algn="l">
              <a:buNone/>
              <a:defRPr>
                <a:solidFill>
                  <a:srgbClr val="FEFEF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173" y="3326503"/>
            <a:ext cx="5559797" cy="1458114"/>
          </a:xfrm>
        </p:spPr>
        <p:txBody>
          <a:bodyPr lIns="108000" rIns="108000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2" descr="home_bg-blue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664" y="449262"/>
            <a:ext cx="2566086" cy="59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41016" y="449263"/>
            <a:ext cx="4053719" cy="595947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050" y="3161988"/>
            <a:ext cx="3777651" cy="3108714"/>
          </a:xfrm>
          <a:noFill/>
        </p:spPr>
        <p:txBody>
          <a:bodyPr lIns="108000" tIns="46800" rIns="108000">
            <a:normAutofit/>
          </a:bodyPr>
          <a:lstStyle>
            <a:lvl1pPr marL="0" indent="0">
              <a:buNone/>
              <a:defRPr sz="2400">
                <a:solidFill>
                  <a:srgbClr val="FEFEF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050" y="595240"/>
            <a:ext cx="3777651" cy="2566749"/>
          </a:xfrm>
        </p:spPr>
        <p:txBody>
          <a:bodyPr bIns="93600" anchor="b">
            <a:normAutofit/>
          </a:bodyPr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49263" y="449262"/>
            <a:ext cx="4056593" cy="5959473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97" y="587298"/>
            <a:ext cx="7400625" cy="5683406"/>
          </a:xfrm>
        </p:spPr>
        <p:txBody>
          <a:bodyPr/>
          <a:lstStyle>
            <a:lvl1pPr>
              <a:defRPr b="0" i="0">
                <a:latin typeface="Gill Sans MT" pitchFamily="34" charset="0"/>
                <a:cs typeface="Gill Sans MT" pitchFamily="34" charset="0"/>
              </a:defRPr>
            </a:lvl1pPr>
            <a:lvl2pPr>
              <a:defRPr b="0" i="0">
                <a:latin typeface="Gill Sans MT" pitchFamily="34" charset="0"/>
                <a:cs typeface="Gill Sans MT" pitchFamily="34" charset="0"/>
              </a:defRPr>
            </a:lvl2pPr>
            <a:lvl3pPr>
              <a:defRPr b="0" i="0">
                <a:latin typeface="Gill Sans MT" pitchFamily="34" charset="0"/>
                <a:cs typeface="Gill Sans MT" pitchFamily="34" charset="0"/>
              </a:defRPr>
            </a:lvl3pPr>
            <a:lvl4pPr>
              <a:defRPr b="0" i="0">
                <a:latin typeface="Gill Sans MT" pitchFamily="34" charset="0"/>
                <a:cs typeface="Gill Sans MT" pitchFamily="34" charset="0"/>
              </a:defRPr>
            </a:lvl4pPr>
            <a:lvl5pPr>
              <a:defRPr b="0" i="0">
                <a:latin typeface="Gill Sans MT" pitchFamily="34" charset="0"/>
                <a:cs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63997" y="449263"/>
            <a:ext cx="430741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9264" y="449263"/>
            <a:ext cx="7676692" cy="5959474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263991" y="2153334"/>
            <a:ext cx="430748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-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9263" y="2153334"/>
            <a:ext cx="8245475" cy="4255403"/>
          </a:xfrm>
          <a:prstGeom prst="rect">
            <a:avLst/>
          </a:prstGeom>
          <a:solidFill>
            <a:schemeClr val="accent1"/>
          </a:solidFill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375" y="2291367"/>
            <a:ext cx="7969249" cy="3979336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1pPr>
            <a:lvl2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2pPr>
            <a:lvl3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3pPr>
            <a:lvl4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4pPr>
            <a:lvl5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9263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87374" y="594000"/>
            <a:ext cx="6259734" cy="1284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7"/>
          <p:cNvPicPr>
            <a:picLocks noChangeAspect="1" noChangeArrowheads="1"/>
          </p:cNvPicPr>
          <p:nvPr userDrawn="1"/>
        </p:nvPicPr>
        <p:blipFill rotWithShape="1">
          <a:blip r:embed="rId3"/>
          <a:srcRect l="4996" t="66667" r="70004" b="-66667"/>
          <a:stretch/>
        </p:blipFill>
        <p:spPr bwMode="auto">
          <a:xfrm>
            <a:off x="7123176" y="449263"/>
            <a:ext cx="1563688" cy="469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9263" y="447675"/>
            <a:ext cx="7676693" cy="5961062"/>
          </a:xfrm>
          <a:prstGeom prst="rect">
            <a:avLst/>
          </a:prstGeom>
          <a:solidFill>
            <a:schemeClr val="accent1"/>
          </a:solidFill>
          <a:ln w="19050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97" y="587297"/>
            <a:ext cx="7400625" cy="5683406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1pPr>
            <a:lvl2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2pPr>
            <a:lvl3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3pPr>
            <a:lvl4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4pPr>
            <a:lvl5pPr>
              <a:buSzPct val="100000"/>
              <a:buFontTx/>
              <a:buBlip>
                <a:blip r:embed="rId2"/>
              </a:buBlip>
              <a:defRPr b="0" i="0">
                <a:solidFill>
                  <a:srgbClr val="FEFEFE"/>
                </a:solidFill>
                <a:latin typeface="Gill Sans MT" pitchFamily="34" charset="0"/>
                <a:cs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63997" y="447675"/>
            <a:ext cx="430741" cy="15676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63991" y="2153334"/>
            <a:ext cx="430748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with Split 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263" y="449263"/>
            <a:ext cx="405371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49262" y="4361880"/>
            <a:ext cx="4053720" cy="2046857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779050" y="587297"/>
            <a:ext cx="3777574" cy="568340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95" y="587298"/>
            <a:ext cx="3777653" cy="1291202"/>
          </a:xfrm>
          <a:noFill/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1016" y="457199"/>
            <a:ext cx="4053722" cy="5951538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9262" y="2153349"/>
            <a:ext cx="1953648" cy="207049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2540945" y="2153341"/>
            <a:ext cx="1962038" cy="207049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49263" y="449263"/>
            <a:ext cx="4595010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182305" y="3498897"/>
            <a:ext cx="3512433" cy="2909840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182306" y="449263"/>
            <a:ext cx="3512431" cy="2911600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4200" y="587297"/>
            <a:ext cx="4322039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4200" y="3023954"/>
            <a:ext cx="4322039" cy="3246747"/>
          </a:xfrm>
        </p:spPr>
        <p:txBody>
          <a:bodyPr lIns="108000" tIns="46800" rIns="108000" bIns="4680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182306" y="2480583"/>
            <a:ext cx="3512432" cy="1903651"/>
          </a:xfr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182306" y="4522269"/>
            <a:ext cx="3512431" cy="1892808"/>
          </a:xfr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5182307" y="449263"/>
            <a:ext cx="3512430" cy="1893280"/>
          </a:xfr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263" y="449263"/>
            <a:ext cx="4595010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84200" y="587297"/>
            <a:ext cx="4322039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4201" y="3023954"/>
            <a:ext cx="4322038" cy="3246747"/>
          </a:xfrm>
        </p:spPr>
        <p:txBody>
          <a:bodyPr lIns="108000" tIns="46800" rIns="108000" bIns="4680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4641017" y="449263"/>
            <a:ext cx="3484940" cy="1566037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4641016" y="2153333"/>
            <a:ext cx="3486181" cy="4255403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263997" y="449263"/>
            <a:ext cx="430741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263997" y="2153334"/>
            <a:ext cx="430741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49264" y="449263"/>
            <a:ext cx="4053718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587297" y="587297"/>
            <a:ext cx="3777651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4201" y="3023955"/>
            <a:ext cx="3780747" cy="3246748"/>
          </a:xfrm>
        </p:spPr>
        <p:txBody>
          <a:bodyPr lIns="108000" tIns="46800" rIns="108000" bIns="4680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ccent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46166" y="449263"/>
            <a:ext cx="5811647" cy="59658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29642" y="449264"/>
            <a:ext cx="265095" cy="189327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29642" y="2480583"/>
            <a:ext cx="265096" cy="1903651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428256" y="4522269"/>
            <a:ext cx="266482" cy="18928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4200" y="3023954"/>
            <a:ext cx="5535579" cy="3253089"/>
          </a:xfrm>
        </p:spPr>
        <p:txBody>
          <a:bodyPr lIns="109728" rIns="109728" bIns="4572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84199" y="587297"/>
            <a:ext cx="5535580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4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395847" y="4522269"/>
            <a:ext cx="1894375" cy="1892808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5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395847" y="2480583"/>
            <a:ext cx="1894376" cy="1903651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6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395847" y="449263"/>
            <a:ext cx="1894375" cy="189328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ccent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883091" y="449263"/>
            <a:ext cx="5811647" cy="595947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1652" y="449264"/>
            <a:ext cx="265095" cy="1893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1652" y="2480577"/>
            <a:ext cx="265096" cy="1903658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0266" y="4522269"/>
            <a:ext cx="266482" cy="1886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021125" y="3023956"/>
            <a:ext cx="5535579" cy="3246746"/>
          </a:xfrm>
        </p:spPr>
        <p:txBody>
          <a:bodyPr lIns="109728" rIns="109728" bIns="4572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021124" y="587297"/>
            <a:ext cx="5535580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850681" y="4522269"/>
            <a:ext cx="1894375" cy="1886467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3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850681" y="2480583"/>
            <a:ext cx="1894376" cy="1903651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4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850681" y="449263"/>
            <a:ext cx="1894375" cy="189328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96" y="2291367"/>
            <a:ext cx="7969407" cy="3979335"/>
          </a:xfrm>
        </p:spPr>
        <p:txBody>
          <a:bodyPr/>
          <a:lstStyle>
            <a:lvl1pPr>
              <a:defRPr b="0" i="0">
                <a:latin typeface="Gill Sans MT" pitchFamily="34" charset="0"/>
                <a:cs typeface="Gill Sans MT" pitchFamily="34" charset="0"/>
              </a:defRPr>
            </a:lvl1pPr>
            <a:lvl2pPr>
              <a:defRPr b="0" i="0">
                <a:latin typeface="Gill Sans MT" pitchFamily="34" charset="0"/>
                <a:cs typeface="Gill Sans MT" pitchFamily="34" charset="0"/>
              </a:defRPr>
            </a:lvl2pPr>
            <a:lvl3pPr>
              <a:defRPr b="0" i="0">
                <a:latin typeface="Gill Sans MT" pitchFamily="34" charset="0"/>
                <a:cs typeface="Gill Sans MT" pitchFamily="34" charset="0"/>
              </a:defRPr>
            </a:lvl3pPr>
            <a:lvl4pPr>
              <a:defRPr b="0" i="0">
                <a:latin typeface="Gill Sans MT" pitchFamily="34" charset="0"/>
                <a:cs typeface="Gill Sans MT" pitchFamily="34" charset="0"/>
              </a:defRPr>
            </a:lvl4pPr>
            <a:lvl5pPr>
              <a:defRPr b="0" i="0">
                <a:latin typeface="Gill Sans MT" pitchFamily="34" charset="0"/>
                <a:cs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2153334"/>
            <a:ext cx="8229600" cy="425540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9263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87297" y="587297"/>
            <a:ext cx="6259812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 rotWithShape="1">
          <a:blip r:embed="rId2"/>
          <a:srcRect l="4996" t="66667" r="70004" b="-66667"/>
          <a:stretch/>
        </p:blipFill>
        <p:spPr bwMode="auto">
          <a:xfrm>
            <a:off x="7123176" y="449263"/>
            <a:ext cx="1563624" cy="469087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Title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263" y="5012654"/>
            <a:ext cx="8246710" cy="139608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062" y="5149454"/>
            <a:ext cx="7971877" cy="1121249"/>
          </a:xfrm>
        </p:spPr>
        <p:txBody>
          <a:bodyPr anchor="ctr">
            <a:normAutofit/>
          </a:bodyPr>
          <a:lstStyle>
            <a:lvl1pPr algn="ctr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9263" y="449263"/>
            <a:ext cx="8245475" cy="44253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 with Title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9261" y="447675"/>
            <a:ext cx="4053717" cy="44269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641019" y="447675"/>
            <a:ext cx="4054953" cy="44269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263" y="5012654"/>
            <a:ext cx="8245476" cy="139608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6062" y="5150688"/>
            <a:ext cx="7971877" cy="1120015"/>
          </a:xfrm>
        </p:spPr>
        <p:txBody>
          <a:bodyPr anchor="ctr">
            <a:normAutofit/>
          </a:bodyPr>
          <a:lstStyle>
            <a:lvl1pPr algn="ctr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with Title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/>
          </p:nvPr>
        </p:nvSpPr>
        <p:spPr>
          <a:xfrm>
            <a:off x="449263" y="449264"/>
            <a:ext cx="2660904" cy="4425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8029" y="5012654"/>
            <a:ext cx="8246710" cy="139608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cture Placeholder 2"/>
          <p:cNvSpPr>
            <a:spLocks noGrp="1"/>
          </p:cNvSpPr>
          <p:nvPr>
            <p:ph type="pic" idx="15"/>
          </p:nvPr>
        </p:nvSpPr>
        <p:spPr>
          <a:xfrm>
            <a:off x="6035069" y="449263"/>
            <a:ext cx="2660904" cy="4425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idx="16"/>
          </p:nvPr>
        </p:nvSpPr>
        <p:spPr>
          <a:xfrm>
            <a:off x="3248201" y="449263"/>
            <a:ext cx="2648834" cy="4425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6062" y="5150688"/>
            <a:ext cx="7971877" cy="1120015"/>
          </a:xfrm>
        </p:spPr>
        <p:txBody>
          <a:bodyPr anchor="ctr">
            <a:normAutofit/>
          </a:bodyPr>
          <a:lstStyle>
            <a:lvl1pPr algn="ctr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-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49264" y="450849"/>
            <a:ext cx="7677934" cy="5957888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63997" y="449263"/>
            <a:ext cx="430741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263997" y="2153334"/>
            <a:ext cx="430741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v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9263" y="449263"/>
            <a:ext cx="8245475" cy="2911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7297" y="587297"/>
            <a:ext cx="7969407" cy="263553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49263" y="3498897"/>
            <a:ext cx="8245475" cy="2909840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 with 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451070" y="449263"/>
            <a:ext cx="2243668" cy="5959474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49263" y="449263"/>
            <a:ext cx="2243667" cy="5959474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30971" y="449263"/>
            <a:ext cx="3482058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63333" y="587297"/>
            <a:ext cx="3212896" cy="5683406"/>
          </a:xfrm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with 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30971" y="449263"/>
            <a:ext cx="3482058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451063" y="449263"/>
            <a:ext cx="2243675" cy="29116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49263" y="449263"/>
            <a:ext cx="2243667" cy="595947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451063" y="3498897"/>
            <a:ext cx="2243675" cy="29098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963333" y="587297"/>
            <a:ext cx="3212896" cy="5683406"/>
          </a:xfrm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 with 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30971" y="449263"/>
            <a:ext cx="3482058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963333" y="587297"/>
            <a:ext cx="3212896" cy="5683406"/>
          </a:xfrm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451063" y="449263"/>
            <a:ext cx="2243675" cy="29116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49263" y="449263"/>
            <a:ext cx="2243667" cy="29116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451063" y="3498897"/>
            <a:ext cx="2243675" cy="29098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449264" y="3498897"/>
            <a:ext cx="2243666" cy="29098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9263" y="2482200"/>
            <a:ext cx="1965782" cy="18928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45176" y="449263"/>
            <a:ext cx="1959874" cy="1892012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42982" y="4515929"/>
            <a:ext cx="1951756" cy="1892808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742982" y="449263"/>
            <a:ext cx="1951756" cy="1893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449263" y="449264"/>
            <a:ext cx="1965782" cy="189327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4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545176" y="2482199"/>
            <a:ext cx="1959874" cy="392653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4647758" y="4515928"/>
            <a:ext cx="1954800" cy="189280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6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47758" y="449264"/>
            <a:ext cx="1954800" cy="3925744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7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6742982" y="2482200"/>
            <a:ext cx="1951756" cy="189280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49263" y="4515929"/>
            <a:ext cx="1965782" cy="1892807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saic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263" y="4513041"/>
            <a:ext cx="8245476" cy="189569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9262" y="2482200"/>
            <a:ext cx="1962953" cy="18928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3084" y="2482200"/>
            <a:ext cx="1961864" cy="18928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50250" y="449263"/>
            <a:ext cx="1954800" cy="1892012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42982" y="449263"/>
            <a:ext cx="1951756" cy="1893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449262" y="449263"/>
            <a:ext cx="1962953" cy="18920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0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550250" y="2482200"/>
            <a:ext cx="1949726" cy="189280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2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43084" y="449263"/>
            <a:ext cx="1961864" cy="18920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3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6742982" y="2482200"/>
            <a:ext cx="1951756" cy="189280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587297" y="4651075"/>
            <a:ext cx="7962703" cy="1619628"/>
          </a:xfrm>
          <a:noFill/>
        </p:spPr>
        <p:txBody>
          <a:bodyPr anchor="ctr">
            <a:normAutofit/>
          </a:bodyPr>
          <a:lstStyle>
            <a:lvl1pPr algn="ctr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9263" y="449263"/>
            <a:ext cx="7676693" cy="59594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3" y="4784616"/>
            <a:ext cx="7389749" cy="1486087"/>
          </a:xfrm>
          <a:noFill/>
        </p:spPr>
        <p:txBody>
          <a:bodyPr lIns="108000" tIns="140400" rIns="108000" bIns="140400">
            <a:normAutofit/>
          </a:bodyPr>
          <a:lstStyle>
            <a:lvl1pPr marL="0" indent="0" algn="l">
              <a:buNone/>
              <a:defRPr sz="2000">
                <a:solidFill>
                  <a:srgbClr val="FEFEF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173" y="3326503"/>
            <a:ext cx="7389749" cy="1458114"/>
          </a:xfrm>
        </p:spPr>
        <p:txBody>
          <a:bodyPr lIns="108000" rIns="108000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263997" y="449263"/>
            <a:ext cx="430742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263991" y="2153334"/>
            <a:ext cx="430748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saic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7758" y="2480577"/>
            <a:ext cx="1957190" cy="18944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42982" y="4513041"/>
            <a:ext cx="1954800" cy="1895695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742982" y="449263"/>
            <a:ext cx="1954800" cy="1893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4647758" y="4513041"/>
            <a:ext cx="1954800" cy="189569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3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47758" y="449263"/>
            <a:ext cx="1954800" cy="18920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0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6742982" y="2480577"/>
            <a:ext cx="1954800" cy="1894431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9264" y="449263"/>
            <a:ext cx="4050712" cy="59594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86061" y="3023954"/>
            <a:ext cx="3775881" cy="3246747"/>
          </a:xfrm>
        </p:spPr>
        <p:txBody>
          <a:bodyPr lIns="108000" tIns="46800" rIns="108000" bIns="46800"/>
          <a:lstStyle>
            <a:lvl1pPr marL="0" indent="0">
              <a:buFontTx/>
              <a:buNone/>
              <a:defRPr>
                <a:solidFill>
                  <a:srgbClr val="FEFEFE"/>
                </a:solidFill>
              </a:defRPr>
            </a:lvl1pPr>
            <a:lvl2pPr marL="0" indent="0">
              <a:buFontTx/>
              <a:buNone/>
              <a:defRPr>
                <a:solidFill>
                  <a:srgbClr val="FEFEFE"/>
                </a:solidFill>
              </a:defRPr>
            </a:lvl2pPr>
            <a:lvl3pPr marL="0" indent="0">
              <a:buFontTx/>
              <a:buNone/>
              <a:defRPr>
                <a:solidFill>
                  <a:srgbClr val="FEFEFE"/>
                </a:solidFill>
              </a:defRPr>
            </a:lvl3pPr>
            <a:lvl4pPr marL="0" indent="0">
              <a:buFontTx/>
              <a:buNone/>
              <a:defRPr>
                <a:solidFill>
                  <a:srgbClr val="FEFEFE"/>
                </a:solidFill>
              </a:defRPr>
            </a:lvl4pPr>
            <a:lvl5pPr marL="0" indent="0">
              <a:buFontTx/>
              <a:buNone/>
              <a:defRPr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7298" y="587297"/>
            <a:ext cx="3774644" cy="2436658"/>
          </a:xfrm>
        </p:spPr>
        <p:txBody>
          <a:bodyPr lIns="108000" tIns="46800" rIns="108000" bIns="46800"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035069" y="2475413"/>
            <a:ext cx="2660904" cy="393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53699" y="2475412"/>
            <a:ext cx="2641165" cy="3933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263" y="2475413"/>
            <a:ext cx="2660904" cy="393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87297" y="2613447"/>
            <a:ext cx="2384836" cy="3641753"/>
          </a:xfrm>
          <a:noFill/>
          <a:ln>
            <a:noFill/>
          </a:ln>
        </p:spPr>
        <p:txBody>
          <a:bodyPr lIns="108000" tIns="46800" rIns="108000" bIns="46800"/>
          <a:lstStyle>
            <a:lvl1pPr marL="0" indent="0">
              <a:buFontTx/>
              <a:buNone/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4pPr>
            <a:lvl5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3391733" y="2613447"/>
            <a:ext cx="2367268" cy="3657256"/>
          </a:xfrm>
          <a:noFill/>
          <a:ln>
            <a:noFill/>
          </a:ln>
        </p:spPr>
        <p:txBody>
          <a:bodyPr lIns="108000" tIns="46800" rIns="108000" bIns="46800"/>
          <a:lstStyle>
            <a:lvl1pPr marL="0" indent="0">
              <a:buFontTx/>
              <a:buNone/>
              <a:defRPr sz="1600" b="0">
                <a:solidFill>
                  <a:srgbClr val="FEFEFE"/>
                </a:solidFill>
              </a:defRPr>
            </a:lvl1pPr>
            <a:lvl2pPr marL="0" indent="0">
              <a:buFontTx/>
              <a:buNone/>
              <a:defRPr sz="1400">
                <a:solidFill>
                  <a:srgbClr val="FEFEFE"/>
                </a:solidFill>
              </a:defRPr>
            </a:lvl2pPr>
            <a:lvl3pPr marL="0" indent="0">
              <a:buFontTx/>
              <a:buNone/>
              <a:defRPr sz="1400">
                <a:solidFill>
                  <a:srgbClr val="FEFEFE"/>
                </a:solidFill>
              </a:defRPr>
            </a:lvl3pPr>
            <a:lvl4pPr marL="0" indent="0">
              <a:buFontTx/>
              <a:buNone/>
              <a:defRPr sz="1400">
                <a:solidFill>
                  <a:srgbClr val="FEFEFE"/>
                </a:solidFill>
              </a:defRPr>
            </a:lvl4pPr>
            <a:lvl5pPr marL="0" indent="0">
              <a:buFontTx/>
              <a:buNone/>
              <a:defRPr sz="1400">
                <a:solidFill>
                  <a:srgbClr val="FEFEF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6173103" y="2613447"/>
            <a:ext cx="2384836" cy="3657255"/>
          </a:xfrm>
          <a:noFill/>
          <a:ln>
            <a:noFill/>
          </a:ln>
        </p:spPr>
        <p:txBody>
          <a:bodyPr lIns="108000" tIns="46800" rIns="108000" bIns="46800"/>
          <a:lstStyle>
            <a:lvl1pPr marL="0" indent="0">
              <a:buFontTx/>
              <a:buNone/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4pPr>
            <a:lvl5pPr marL="0" indent="0">
              <a:buFontTx/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14"/>
          </p:nvPr>
        </p:nvSpPr>
        <p:spPr>
          <a:xfrm>
            <a:off x="449263" y="449264"/>
            <a:ext cx="2660904" cy="18881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idx="15"/>
          </p:nvPr>
        </p:nvSpPr>
        <p:spPr>
          <a:xfrm>
            <a:off x="6035069" y="449263"/>
            <a:ext cx="2660904" cy="18881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idx="19"/>
          </p:nvPr>
        </p:nvSpPr>
        <p:spPr>
          <a:xfrm>
            <a:off x="3248201" y="449263"/>
            <a:ext cx="2648834" cy="18881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7297" y="2291367"/>
            <a:ext cx="7969407" cy="3979336"/>
          </a:xfrm>
        </p:spPr>
        <p:txBody>
          <a:bodyPr vert="eaVert"/>
          <a:lstStyle>
            <a:lvl1pPr>
              <a:buFont typeface="Wingdings 3" pitchFamily="18" charset="2"/>
              <a:buChar char=""/>
              <a:defRPr/>
            </a:lvl1pPr>
            <a:lvl2pPr>
              <a:buFont typeface="Wingdings 3" pitchFamily="18" charset="2"/>
              <a:buChar char=""/>
              <a:defRPr/>
            </a:lvl2pPr>
            <a:lvl3pPr>
              <a:buFont typeface="Wingdings 3" pitchFamily="18" charset="2"/>
              <a:buChar char=""/>
              <a:defRPr/>
            </a:lvl3pPr>
            <a:lvl4pPr>
              <a:buFont typeface="Wingdings 3" pitchFamily="18" charset="2"/>
              <a:buChar char=""/>
              <a:defRPr/>
            </a:lvl4pPr>
            <a:lvl5pPr>
              <a:buFont typeface="Wingdings 3" pitchFamily="18" charset="2"/>
              <a:buChar char="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263" y="2153334"/>
            <a:ext cx="8245475" cy="425540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23175" y="449263"/>
            <a:ext cx="1571563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262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7296" y="587297"/>
            <a:ext cx="6259812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23176" y="447675"/>
            <a:ext cx="1571562" cy="596106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210" y="584476"/>
            <a:ext cx="1295494" cy="5689586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7297" y="587296"/>
            <a:ext cx="6259811" cy="5686766"/>
          </a:xfrm>
        </p:spPr>
        <p:txBody>
          <a:bodyPr vert="eaVert"/>
          <a:lstStyle>
            <a:lvl1pPr>
              <a:buFont typeface="Wingdings 3" pitchFamily="18" charset="2"/>
              <a:buChar char=""/>
              <a:defRPr/>
            </a:lvl1pPr>
            <a:lvl2pPr>
              <a:buFont typeface="Wingdings 3" pitchFamily="18" charset="2"/>
              <a:buChar char=""/>
              <a:defRPr/>
            </a:lvl2pPr>
            <a:lvl3pPr>
              <a:buFont typeface="Wingdings 3" pitchFamily="18" charset="2"/>
              <a:buChar char=""/>
              <a:defRPr/>
            </a:lvl3pPr>
            <a:lvl4pPr>
              <a:buFont typeface="Wingdings 3" pitchFamily="18" charset="2"/>
              <a:buChar char=""/>
              <a:defRPr/>
            </a:lvl4pPr>
            <a:lvl5pPr>
              <a:buFont typeface="Wingdings 3" pitchFamily="18" charset="2"/>
              <a:buChar char="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263" y="449263"/>
            <a:ext cx="6535879" cy="595947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340" y="449263"/>
            <a:ext cx="6535802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373" y="587297"/>
            <a:ext cx="6259735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7374" y="2291375"/>
            <a:ext cx="3914413" cy="397932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822" y="2291375"/>
            <a:ext cx="3916803" cy="397932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263" y="2153341"/>
            <a:ext cx="8245397" cy="4255396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7"/>
          <p:cNvPicPr>
            <a:picLocks noChangeAspect="1" noChangeArrowheads="1"/>
          </p:cNvPicPr>
          <p:nvPr userDrawn="1"/>
        </p:nvPicPr>
        <p:blipFill rotWithShape="1">
          <a:blip r:embed="rId2"/>
          <a:srcRect l="4996" t="66667" r="70004" b="-66667"/>
          <a:stretch/>
        </p:blipFill>
        <p:spPr bwMode="auto">
          <a:xfrm>
            <a:off x="7123176" y="449263"/>
            <a:ext cx="1563688" cy="469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376" y="2291375"/>
            <a:ext cx="3915604" cy="626450"/>
          </a:xfrm>
          <a:noFill/>
        </p:spPr>
        <p:txBody>
          <a:bodyPr anchor="b">
            <a:norm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376" y="3055859"/>
            <a:ext cx="3914411" cy="32148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021" y="2291375"/>
            <a:ext cx="3917460" cy="626450"/>
          </a:xfrm>
          <a:noFill/>
        </p:spPr>
        <p:txBody>
          <a:bodyPr anchor="b">
            <a:norm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021" y="3055859"/>
            <a:ext cx="3915604" cy="32148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23177" y="449263"/>
            <a:ext cx="1571562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264" y="2153334"/>
            <a:ext cx="8245396" cy="425540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263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87376" y="587296"/>
            <a:ext cx="6259732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23175" y="449263"/>
            <a:ext cx="1571563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263" y="2153334"/>
            <a:ext cx="8245476" cy="4255403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263" y="449263"/>
            <a:ext cx="6535879" cy="1566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87297" y="587297"/>
            <a:ext cx="6259811" cy="12912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p:blipFill rotWithShape="1">
          <a:blip r:embed="rId2"/>
          <a:srcRect l="4996" t="66667" r="70004" b="-66667"/>
          <a:stretch/>
        </p:blipFill>
        <p:spPr bwMode="auto">
          <a:xfrm>
            <a:off x="7123176" y="449263"/>
            <a:ext cx="1563688" cy="469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63997" y="449263"/>
            <a:ext cx="430742" cy="1566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264" y="449263"/>
            <a:ext cx="7676692" cy="5959474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63991" y="2153334"/>
            <a:ext cx="430748" cy="425540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9263" y="449263"/>
            <a:ext cx="4053719" cy="595947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050" y="595240"/>
            <a:ext cx="3769709" cy="5675462"/>
          </a:xfrm>
        </p:spPr>
        <p:txBody>
          <a:bodyPr anchor="ctr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297" y="3161988"/>
            <a:ext cx="3777651" cy="3108714"/>
          </a:xfrm>
          <a:noFill/>
        </p:spPr>
        <p:txBody>
          <a:bodyPr lIns="108000" tIns="46800" rIns="108000">
            <a:normAutofit/>
          </a:bodyPr>
          <a:lstStyle>
            <a:lvl1pPr marL="0" indent="0">
              <a:buNone/>
              <a:defRPr sz="2400">
                <a:solidFill>
                  <a:srgbClr val="FEFEF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1016" y="457199"/>
            <a:ext cx="4053722" cy="5951537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97" y="595240"/>
            <a:ext cx="3777651" cy="2566749"/>
          </a:xfrm>
        </p:spPr>
        <p:txBody>
          <a:bodyPr bIns="93600" anchor="b">
            <a:normAutofit/>
          </a:bodyPr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9263" y="5012654"/>
            <a:ext cx="8245475" cy="139608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97" y="5149454"/>
            <a:ext cx="7969407" cy="429938"/>
          </a:xfrm>
        </p:spPr>
        <p:txBody>
          <a:bodyPr bIns="46800"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9263" y="449263"/>
            <a:ext cx="8245475" cy="4425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297" y="5588001"/>
            <a:ext cx="7969407" cy="682702"/>
          </a:xfrm>
          <a:noFill/>
        </p:spPr>
        <p:txBody>
          <a:bodyPr lIns="108000" tIns="46800" rIns="108000" bIns="46800">
            <a:normAutofit/>
          </a:bodyPr>
          <a:lstStyle>
            <a:lvl1pPr marL="0" indent="0">
              <a:buNone/>
              <a:defRPr sz="1600">
                <a:solidFill>
                  <a:srgbClr val="FEFEF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00" y="594000"/>
            <a:ext cx="7964480" cy="1284500"/>
          </a:xfrm>
          <a:prstGeom prst="rect">
            <a:avLst/>
          </a:prstGeom>
          <a:noFill/>
        </p:spPr>
        <p:txBody>
          <a:bodyPr vert="horz" lIns="108000" tIns="46800" rIns="108000" bIns="4680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173" y="2278063"/>
            <a:ext cx="7960307" cy="3967162"/>
          </a:xfrm>
          <a:prstGeom prst="rect">
            <a:avLst/>
          </a:prstGeom>
          <a:ln w="19050" cmpd="sng">
            <a:noFill/>
          </a:ln>
        </p:spPr>
        <p:txBody>
          <a:bodyPr vert="horz" lIns="108000" tIns="46800" rIns="108000" bIns="4680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263" y="6533620"/>
            <a:ext cx="2141537" cy="324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533620"/>
            <a:ext cx="3962400" cy="324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Karen Sollins: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3620"/>
            <a:ext cx="2141538" cy="324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B33F3-103E-F343-B66B-6978182C1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50" r:id="rId2"/>
    <p:sldLayoutId id="2147483715" r:id="rId3"/>
    <p:sldLayoutId id="2147483652" r:id="rId4"/>
    <p:sldLayoutId id="2147483716" r:id="rId5"/>
    <p:sldLayoutId id="2147483654" r:id="rId6"/>
    <p:sldLayoutId id="2147483655" r:id="rId7"/>
    <p:sldLayoutId id="2147483656" r:id="rId8"/>
    <p:sldLayoutId id="2147483657" r:id="rId9"/>
    <p:sldLayoutId id="2147483713" r:id="rId10"/>
    <p:sldLayoutId id="2147483662" r:id="rId11"/>
    <p:sldLayoutId id="2147483672" r:id="rId12"/>
    <p:sldLayoutId id="2147483673" r:id="rId13"/>
    <p:sldLayoutId id="2147483674" r:id="rId14"/>
    <p:sldLayoutId id="2147483676" r:id="rId15"/>
    <p:sldLayoutId id="2147483677" r:id="rId16"/>
    <p:sldLayoutId id="2147483678" r:id="rId17"/>
    <p:sldLayoutId id="2147483679" r:id="rId18"/>
    <p:sldLayoutId id="2147483714" r:id="rId19"/>
    <p:sldLayoutId id="2147483681" r:id="rId20"/>
    <p:sldLayoutId id="2147483682" r:id="rId21"/>
    <p:sldLayoutId id="2147483683" r:id="rId22"/>
    <p:sldLayoutId id="2147483684" r:id="rId23"/>
    <p:sldLayoutId id="2147483686" r:id="rId24"/>
    <p:sldLayoutId id="2147483663" r:id="rId25"/>
    <p:sldLayoutId id="2147483688" r:id="rId26"/>
    <p:sldLayoutId id="2147483689" r:id="rId27"/>
    <p:sldLayoutId id="2147483708" r:id="rId28"/>
    <p:sldLayoutId id="2147483709" r:id="rId29"/>
    <p:sldLayoutId id="2147483711" r:id="rId30"/>
    <p:sldLayoutId id="2147483699" r:id="rId31"/>
    <p:sldLayoutId id="2147483658" r:id="rId32"/>
    <p:sldLayoutId id="2147483659" r:id="rId3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rgbClr val="FEFEFE"/>
          </a:solidFill>
          <a:latin typeface="Gill Sans MT" pitchFamily="34" charset="0"/>
          <a:ea typeface="+mj-ea"/>
          <a:cs typeface="Gill Sans MT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Lucida Grande"/>
        <a:buChar char="►"/>
        <a:defRPr sz="24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80000"/>
        <a:buFont typeface="Lucida Grande"/>
        <a:buChar char="►"/>
        <a:defRPr sz="20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Lucida Grande"/>
        <a:buChar char="►"/>
        <a:defRPr sz="18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80000"/>
        <a:buFont typeface="Lucida Grande"/>
        <a:buChar char="►"/>
        <a:defRPr sz="16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Lucida Grande"/>
        <a:buChar char="►"/>
        <a:defRPr sz="1400" b="0" i="0" kern="1200">
          <a:solidFill>
            <a:schemeClr val="tx2"/>
          </a:solidFill>
          <a:latin typeface="Gill Sans MT" pitchFamily="34" charset="0"/>
          <a:ea typeface="+mn-ea"/>
          <a:cs typeface="Gill Sans MT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ollins@csail.mi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Karen Sollins</a:t>
            </a:r>
          </a:p>
          <a:p>
            <a:r>
              <a:rPr lang="en-US" dirty="0" smtClean="0"/>
              <a:t>Principal Scientist, MIT CSAIL</a:t>
            </a:r>
          </a:p>
          <a:p>
            <a:r>
              <a:rPr lang="en-US" dirty="0" smtClean="0"/>
              <a:t>October 2, 2014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New Normal in Privacy: discussion of a dilemma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9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new normal is different in different social and legal regimes, how do we reconcile </a:t>
            </a:r>
            <a:r>
              <a:rPr lang="en-US" smtClean="0"/>
              <a:t>these differences across </a:t>
            </a:r>
            <a:r>
              <a:rPr lang="en-US" dirty="0" smtClean="0"/>
              <a:t>those social and geopolitical boundaries? Are there business models for privacy that might transcend those boundaries?</a:t>
            </a:r>
          </a:p>
          <a:p>
            <a:r>
              <a:rPr lang="en-US" dirty="0" smtClean="0"/>
              <a:t>Are there technologies needed (or existing), that will help us to support heterogeneity in the face of the need for a global Internet, technically, socially, and legally?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Questions: The Internet is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Karen Sollins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sollins@csail.mit.edu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+1 617 253 6006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questions and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7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Technical issues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NSA collecting information and analytics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Non-governmental organizations collecting information and providing it to the government (sometimes under duress)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Security is imperfect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Legal issues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Fourth amendment in US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Treaties and other geopolitical legal bindings (or not)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Social issues: What I found at the most recent IETF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“</a:t>
            </a:r>
            <a:r>
              <a:rPr lang="en-US" sz="1600" dirty="0" err="1" smtClean="0"/>
              <a:t>Snowdon</a:t>
            </a:r>
            <a:r>
              <a:rPr lang="en-US" sz="1600" dirty="0" smtClean="0"/>
              <a:t>” and “NSA” were all the buzz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Sense of always looking over one’s shoulder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recent examples: the Snowden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2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Technical</a:t>
            </a:r>
          </a:p>
          <a:p>
            <a:pPr lvl="1"/>
            <a:r>
              <a:rPr lang="en-US" sz="1900" dirty="0" smtClean="0"/>
              <a:t>Analytics? Collecting for </a:t>
            </a:r>
            <a:r>
              <a:rPr lang="en-US" sz="1900" smtClean="0"/>
              <a:t>future analytical tools?</a:t>
            </a:r>
            <a:endParaRPr lang="en-US" sz="1900" dirty="0" smtClean="0"/>
          </a:p>
          <a:p>
            <a:pPr lvl="1"/>
            <a:r>
              <a:rPr lang="en-US" sz="1900" dirty="0" smtClean="0"/>
              <a:t>Scalability?</a:t>
            </a:r>
          </a:p>
          <a:p>
            <a:r>
              <a:rPr lang="en-US" dirty="0" smtClean="0"/>
              <a:t>Legal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What are the social norms for privacy?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What are the social norms for responsibility for security/privacy</a:t>
            </a:r>
            <a:r>
              <a:rPr lang="en-US" sz="1800" dirty="0" smtClean="0"/>
              <a:t>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Each international governmental organization makes unilateral decisions. Does this scale (in Andy’s terms, not just growth)?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Where are the stable points (in Dave’s terms) in the legal/regulatory context?</a:t>
            </a:r>
            <a:endParaRPr lang="en-US" sz="2800" dirty="0" smtClean="0"/>
          </a:p>
          <a:p>
            <a:r>
              <a:rPr lang="en-US" dirty="0" smtClean="0"/>
              <a:t>Social: Is the new normal, watching over our shoulders?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Snowdon</a:t>
            </a:r>
            <a:r>
              <a:rPr lang="en-US" dirty="0" smtClean="0"/>
              <a:t>”: questions/issues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9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Technical issue: increasing use of HTTPS</a:t>
            </a:r>
          </a:p>
          <a:p>
            <a:pPr lvl="1"/>
            <a:r>
              <a:rPr lang="en-US" dirty="0" smtClean="0"/>
              <a:t>Last spring: </a:t>
            </a:r>
            <a:r>
              <a:rPr lang="en-US" dirty="0" err="1" smtClean="0"/>
              <a:t>gmail</a:t>
            </a:r>
            <a:endParaRPr lang="en-US" dirty="0" smtClean="0"/>
          </a:p>
          <a:p>
            <a:pPr lvl="1"/>
            <a:r>
              <a:rPr lang="en-US" dirty="0" smtClean="0"/>
              <a:t>August, 2014: positive ranking in search engines for encrypted websites.</a:t>
            </a:r>
          </a:p>
          <a:p>
            <a:pPr lvl="2"/>
            <a:r>
              <a:rPr lang="en-US" dirty="0" smtClean="0"/>
              <a:t>Currently, lightweight</a:t>
            </a:r>
          </a:p>
          <a:p>
            <a:pPr lvl="2"/>
            <a:r>
              <a:rPr lang="en-US" dirty="0" smtClean="0"/>
              <a:t>Will increase the weighting</a:t>
            </a:r>
          </a:p>
          <a:p>
            <a:r>
              <a:rPr lang="en-US" dirty="0" smtClean="0"/>
              <a:t>Business issues:</a:t>
            </a:r>
          </a:p>
          <a:p>
            <a:pPr lvl="1"/>
            <a:r>
              <a:rPr lang="en-US" dirty="0" smtClean="0"/>
              <a:t>Placement in search results</a:t>
            </a:r>
          </a:p>
          <a:p>
            <a:pPr lvl="1"/>
            <a:r>
              <a:rPr lang="en-US" dirty="0" smtClean="0"/>
              <a:t>Pressure to encrypt using HTTPS (SSL/TLS)</a:t>
            </a:r>
          </a:p>
          <a:p>
            <a:pPr lvl="1"/>
            <a:r>
              <a:rPr lang="en-US" dirty="0" smtClean="0"/>
              <a:t>Improve Google’s image</a:t>
            </a:r>
          </a:p>
          <a:p>
            <a:pPr lvl="1"/>
            <a:r>
              <a:rPr lang="en-US" dirty="0" smtClean="0"/>
              <a:t>Perhaps reduce Google’s risks</a:t>
            </a:r>
          </a:p>
          <a:p>
            <a:r>
              <a:rPr lang="en-US" dirty="0" smtClean="0"/>
              <a:t>Social issues:</a:t>
            </a:r>
          </a:p>
          <a:p>
            <a:pPr lvl="1"/>
            <a:r>
              <a:rPr lang="en-US" dirty="0" smtClean="0"/>
              <a:t>Appearance that Google has the user’s interest at heart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recent examples: Google, what they’re doing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0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Technical issues:</a:t>
            </a:r>
          </a:p>
          <a:p>
            <a:pPr lvl="1"/>
            <a:r>
              <a:rPr lang="en-US" dirty="0" smtClean="0"/>
              <a:t>HTTPS is about authenticated and encrypted communication</a:t>
            </a:r>
          </a:p>
          <a:p>
            <a:pPr lvl="1"/>
            <a:r>
              <a:rPr lang="en-US" dirty="0" smtClean="0"/>
              <a:t>Says nothing about content itself being encrypted at Google</a:t>
            </a:r>
          </a:p>
          <a:p>
            <a:pPr lvl="2"/>
            <a:r>
              <a:rPr lang="en-US" dirty="0" smtClean="0"/>
              <a:t>Email “known” to Google</a:t>
            </a:r>
          </a:p>
          <a:p>
            <a:pPr lvl="2"/>
            <a:r>
              <a:rPr lang="en-US" dirty="0" smtClean="0"/>
              <a:t>Copies of pages “known” to Google</a:t>
            </a:r>
          </a:p>
          <a:p>
            <a:pPr lvl="1"/>
            <a:r>
              <a:rPr lang="en-US" dirty="0" smtClean="0"/>
              <a:t>“Traditional” Google functions </a:t>
            </a:r>
            <a:r>
              <a:rPr lang="en-US" dirty="0" err="1" smtClean="0"/>
              <a:t>uninterruped</a:t>
            </a:r>
            <a:endParaRPr lang="en-US" dirty="0" smtClean="0"/>
          </a:p>
          <a:p>
            <a:r>
              <a:rPr lang="en-US" dirty="0" smtClean="0"/>
              <a:t>Business issues</a:t>
            </a:r>
          </a:p>
          <a:p>
            <a:pPr lvl="1"/>
            <a:r>
              <a:rPr lang="en-US" dirty="0" smtClean="0"/>
              <a:t>Does this change Google’s business model?</a:t>
            </a:r>
          </a:p>
          <a:p>
            <a:pPr lvl="2"/>
            <a:r>
              <a:rPr lang="en-US" dirty="0" smtClean="0"/>
              <a:t>No: continued analysis, continued advertising and bit data functions</a:t>
            </a:r>
          </a:p>
          <a:p>
            <a:pPr lvl="2"/>
            <a:r>
              <a:rPr lang="en-US" dirty="0" smtClean="0"/>
              <a:t>Yes: Google can trust authentication and integrity. Individuals can trust threats from </a:t>
            </a:r>
            <a:r>
              <a:rPr lang="en-US" dirty="0" err="1" smtClean="0"/>
              <a:t>cleartext</a:t>
            </a:r>
            <a:r>
              <a:rPr lang="en-US" dirty="0" smtClean="0"/>
              <a:t>, unauthenticated mail sources.</a:t>
            </a:r>
          </a:p>
          <a:p>
            <a:r>
              <a:rPr lang="en-US" dirty="0" smtClean="0"/>
              <a:t>Social issue: where is the increased privacy and where not? How to value the effects of “Big Data”? (Unchanged here.)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Google: questions/issues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3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spcAft>
                <a:spcPts val="300"/>
              </a:spcAft>
            </a:pPr>
            <a:r>
              <a:rPr lang="en-US" sz="5600" dirty="0" smtClean="0"/>
              <a:t>Technical issue: </a:t>
            </a:r>
          </a:p>
          <a:p>
            <a:pPr lvl="1">
              <a:spcAft>
                <a:spcPts val="300"/>
              </a:spcAft>
            </a:pPr>
            <a:r>
              <a:rPr lang="en-US" sz="4400" dirty="0" smtClean="0"/>
              <a:t>Apple will no longer be able to “open” an iPhone.</a:t>
            </a:r>
          </a:p>
          <a:p>
            <a:pPr lvl="1">
              <a:spcAft>
                <a:spcPts val="300"/>
              </a:spcAft>
            </a:pPr>
            <a:r>
              <a:rPr lang="en-US" sz="4400" dirty="0" smtClean="0"/>
              <a:t>Anything protected by the passcode on an iPhone will be inaccessible to Apple</a:t>
            </a:r>
          </a:p>
          <a:p>
            <a:pPr lvl="1">
              <a:spcAft>
                <a:spcPts val="300"/>
              </a:spcAft>
            </a:pPr>
            <a:r>
              <a:rPr lang="en-US" sz="4400" dirty="0" smtClean="0"/>
              <a:t>Everything in the </a:t>
            </a:r>
            <a:r>
              <a:rPr lang="en-US" sz="4400" dirty="0" err="1" smtClean="0"/>
              <a:t>iCloud</a:t>
            </a:r>
            <a:r>
              <a:rPr lang="en-US" sz="4400" dirty="0" smtClean="0"/>
              <a:t>, as well as all tracking, monitoring, meta-data collected by Apple will not be protected.</a:t>
            </a:r>
          </a:p>
          <a:p>
            <a:pPr>
              <a:spcAft>
                <a:spcPts val="300"/>
              </a:spcAft>
            </a:pPr>
            <a:r>
              <a:rPr lang="en-US" sz="5600" dirty="0" smtClean="0"/>
              <a:t>Legal issues:</a:t>
            </a:r>
          </a:p>
          <a:p>
            <a:pPr lvl="1">
              <a:spcAft>
                <a:spcPts val="300"/>
              </a:spcAft>
            </a:pPr>
            <a:r>
              <a:rPr lang="en-US" sz="4400" dirty="0" smtClean="0"/>
              <a:t>Even with legal warrants, Apple “cannot” obtain information</a:t>
            </a:r>
          </a:p>
          <a:p>
            <a:pPr>
              <a:spcAft>
                <a:spcPts val="300"/>
              </a:spcAft>
            </a:pPr>
            <a:r>
              <a:rPr lang="en-US" sz="5600" dirty="0" smtClean="0"/>
              <a:t>Social Issues:</a:t>
            </a:r>
          </a:p>
          <a:p>
            <a:pPr lvl="1">
              <a:spcAft>
                <a:spcPts val="300"/>
              </a:spcAft>
            </a:pPr>
            <a:r>
              <a:rPr lang="en-US" sz="4400" dirty="0" smtClean="0"/>
              <a:t>Should we be redefining what is considered “in plain view” in light of smart phone technology and use?</a:t>
            </a:r>
          </a:p>
          <a:p>
            <a:pPr lvl="1">
              <a:spcAft>
                <a:spcPts val="300"/>
              </a:spcAft>
            </a:pPr>
            <a:r>
              <a:rPr lang="en-US" sz="4400" dirty="0" smtClean="0"/>
              <a:t>If the user has protected his or her iPhone with a passcode, what responsibility does Apple have for privacy of information in their services</a:t>
            </a:r>
            <a:r>
              <a:rPr lang="en-US" sz="3600" dirty="0" smtClean="0"/>
              <a:t>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recent examples: Apple and iOS8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1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Legal issues</a:t>
            </a:r>
          </a:p>
          <a:p>
            <a:pPr lvl="1">
              <a:spcAft>
                <a:spcPts val="300"/>
              </a:spcAft>
            </a:pPr>
            <a:r>
              <a:rPr lang="en-US" sz="1600" dirty="0"/>
              <a:t>If passcode locks a phone, and the police stop someone with an iPhone in use, can </a:t>
            </a:r>
            <a:r>
              <a:rPr lang="en-US" sz="1600" dirty="0" smtClean="0"/>
              <a:t>they look </a:t>
            </a:r>
            <a:r>
              <a:rPr lang="en-US" sz="1600" dirty="0"/>
              <a:t>at the phone before it locks itself, and how does that interact with </a:t>
            </a:r>
            <a:r>
              <a:rPr lang="en-US" sz="1600" dirty="0" smtClean="0"/>
              <a:t>the requirement </a:t>
            </a:r>
            <a:r>
              <a:rPr lang="en-US" sz="1600" dirty="0"/>
              <a:t>for a warrant</a:t>
            </a:r>
            <a:r>
              <a:rPr lang="en-US" sz="1600" dirty="0" smtClean="0"/>
              <a:t>?</a:t>
            </a:r>
            <a:r>
              <a:rPr lang="en-US" sz="1600" dirty="0"/>
              <a:t> </a:t>
            </a:r>
            <a:endParaRPr lang="en-US" sz="1600" dirty="0" smtClean="0"/>
          </a:p>
          <a:p>
            <a:pPr lvl="1">
              <a:spcAft>
                <a:spcPts val="300"/>
              </a:spcAft>
            </a:pPr>
            <a:r>
              <a:rPr lang="en-US" sz="1400" dirty="0" smtClean="0"/>
              <a:t>What </a:t>
            </a:r>
            <a:r>
              <a:rPr lang="en-US" sz="1400" dirty="0"/>
              <a:t>is “legal search and seizure” under Fourth Amendment?</a:t>
            </a:r>
          </a:p>
          <a:p>
            <a:pPr lvl="1">
              <a:spcAft>
                <a:spcPts val="300"/>
              </a:spcAft>
            </a:pPr>
            <a:r>
              <a:rPr lang="en-US" sz="1400" dirty="0"/>
              <a:t>[Orin Kerr, </a:t>
            </a:r>
            <a:r>
              <a:rPr lang="en-US" sz="1400" dirty="0" err="1"/>
              <a:t>Volokh</a:t>
            </a:r>
            <a:r>
              <a:rPr lang="en-US" sz="1400" dirty="0"/>
              <a:t> Conspiracy Blog/Julian Sanchez, Cato Institute]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Is it necessary (from Fourth Amendment perspective) to support the government in what it has become accustomed to?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Where is the boundary between privacy and public/government need for search and seizure? Is there ever too much crypto?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 Courts have balanced privacy and government (social norm) requirements repeatedly as technology has evolved. How might we rebalance now in light of smart phones</a:t>
            </a:r>
            <a:r>
              <a:rPr lang="en-US" sz="1400" dirty="0" smtClean="0"/>
              <a:t>?</a:t>
            </a:r>
            <a:endParaRPr lang="en-US" sz="2000" dirty="0" smtClean="0"/>
          </a:p>
          <a:p>
            <a:r>
              <a:rPr lang="en-US" sz="1800" dirty="0" smtClean="0"/>
              <a:t>Social issues</a:t>
            </a:r>
          </a:p>
          <a:p>
            <a:pPr lvl="1"/>
            <a:r>
              <a:rPr lang="en-US" sz="1600" dirty="0" smtClean="0"/>
              <a:t>Trying to change the user’s “trust” model, but how much is this actually true?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Apple: questions/issues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0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Google and Apple are making business decisions about the appearance of privacy.</a:t>
            </a:r>
          </a:p>
          <a:p>
            <a:pPr lvl="1"/>
            <a:r>
              <a:rPr lang="en-US" dirty="0" smtClean="0"/>
              <a:t>In your organization, are you also finding business tradeoffs with respect to privacy?</a:t>
            </a:r>
          </a:p>
          <a:p>
            <a:pPr lvl="1"/>
            <a:r>
              <a:rPr lang="en-US" dirty="0" smtClean="0"/>
              <a:t>Which kinds of information should remain in control of customers and which in control of the service provider (whether TV/Entertainment, user service provider, communications service provider or many others)?</a:t>
            </a:r>
          </a:p>
          <a:p>
            <a:pPr lvl="1"/>
            <a:r>
              <a:rPr lang="en-US" dirty="0" smtClean="0"/>
              <a:t>How does one handle the customer perception (in contrast with the reality of what information is collected about the user and used in provision of service and business opportunities)?</a:t>
            </a:r>
          </a:p>
          <a:p>
            <a:pPr lvl="1"/>
            <a:r>
              <a:rPr lang="en-US" dirty="0" smtClean="0"/>
              <a:t>How is this changing with advances in technology? Social norms?</a:t>
            </a:r>
          </a:p>
          <a:p>
            <a:pPr lvl="1"/>
            <a:r>
              <a:rPr lang="en-US" dirty="0" smtClean="0"/>
              <a:t>How do you do the cost-benefit analysis?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questions: business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9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 Fourth Amendment is very US centric.</a:t>
            </a:r>
          </a:p>
          <a:p>
            <a:pPr lvl="1"/>
            <a:r>
              <a:rPr lang="en-US" dirty="0" smtClean="0"/>
              <a:t>In places where personal information is considered inalienably accrued to the subject of the information, what is the balance between that and</a:t>
            </a:r>
          </a:p>
          <a:p>
            <a:pPr lvl="2"/>
            <a:r>
              <a:rPr lang="en-US" dirty="0" smtClean="0"/>
              <a:t>The need by government to enforce laws and regulations?</a:t>
            </a:r>
          </a:p>
          <a:p>
            <a:pPr lvl="2"/>
            <a:r>
              <a:rPr lang="en-US" dirty="0" smtClean="0"/>
              <a:t>The need of companies to collect information in the operation of their businesses (consider the need for network provisioning and management, the need to determine economic interest in entertainment products, </a:t>
            </a:r>
            <a:r>
              <a:rPr lang="en-US" dirty="0" err="1" smtClean="0"/>
              <a:t>etc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In other parts of the world, personal information is considered under the ownership of the government.</a:t>
            </a:r>
          </a:p>
          <a:p>
            <a:pPr lvl="2"/>
            <a:r>
              <a:rPr lang="en-US" dirty="0" smtClean="0"/>
              <a:t>How does this affect business models?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questions: privacy and governance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Sollins: Privacy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33F3-103E-F343-B66B-6978182C107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9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RS CFP template">
  <a:themeElements>
    <a:clrScheme name="OM Blue">
      <a:dk1>
        <a:sysClr val="windowText" lastClr="000000"/>
      </a:dk1>
      <a:lt1>
        <a:sysClr val="window" lastClr="FFFFFF"/>
      </a:lt1>
      <a:dk2>
        <a:srgbClr val="4E4E4E"/>
      </a:dk2>
      <a:lt2>
        <a:srgbClr val="CCCCCC"/>
      </a:lt2>
      <a:accent1>
        <a:srgbClr val="60A4DC"/>
      </a:accent1>
      <a:accent2>
        <a:srgbClr val="94D1FE"/>
      </a:accent2>
      <a:accent3>
        <a:srgbClr val="DFFF79"/>
      </a:accent3>
      <a:accent4>
        <a:srgbClr val="C8E76B"/>
      </a:accent4>
      <a:accent5>
        <a:srgbClr val="FDB143"/>
      </a:accent5>
      <a:accent6>
        <a:srgbClr val="F78D44"/>
      </a:accent6>
      <a:hlink>
        <a:srgbClr val="88BDEC"/>
      </a:hlink>
      <a:folHlink>
        <a:srgbClr val="A8EBED"/>
      </a:folHlink>
    </a:clrScheme>
    <a:fontScheme name="OM - FC1 - Rev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M - FC1 - Revs 2">
      <a:fillStyleLst>
        <a:solidFill>
          <a:schemeClr val="phClr"/>
        </a:solidFill>
        <a:gradFill rotWithShape="1">
          <a:gsLst>
            <a:gs pos="0">
              <a:schemeClr val="phClr">
                <a:tint val="82000"/>
                <a:alpha val="10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path path="circle">
            <a:fillToRect l="30000" t="30000" r="30000" b="30000"/>
          </a:path>
        </a:gradFill>
        <a:gradFill rotWithShape="1">
          <a:gsLst>
            <a:gs pos="0">
              <a:schemeClr val="phClr">
                <a:tint val="94000"/>
                <a:lumMod val="110000"/>
              </a:schemeClr>
            </a:gs>
            <a:gs pos="100000">
              <a:schemeClr val="phClr">
                <a:shade val="96000"/>
                <a:lumMod val="10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50800" dist="25400" dir="13500000">
              <a:srgbClr val="000000">
                <a:alpha val="60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41000">
              <a:schemeClr val="phClr">
                <a:tint val="85000"/>
                <a:satMod val="100000"/>
                <a:lumMod val="115000"/>
              </a:schemeClr>
            </a:gs>
            <a:gs pos="100000">
              <a:schemeClr val="phClr">
                <a:tint val="100000"/>
                <a:lumMod val="92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85000"/>
                <a:shade val="100000"/>
                <a:alpha val="100000"/>
                <a:hueMod val="100000"/>
                <a:satMod val="100000"/>
                <a:lumMod val="115000"/>
              </a:schemeClr>
            </a:gs>
            <a:gs pos="100000">
              <a:schemeClr val="phClr">
                <a:shade val="100000"/>
                <a:hueMod val="100000"/>
                <a:satMod val="100000"/>
                <a:lumMod val="8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KRS CFP template.potx</Template>
  <TotalTime>3569</TotalTime>
  <Words>1101</Words>
  <Application>Microsoft Macintosh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KRS CFP template</vt:lpstr>
      <vt:lpstr>The New Normal in Privacy: discussion of a dilemma</vt:lpstr>
      <vt:lpstr>Consider recent examples: the Snowden case</vt:lpstr>
      <vt:lpstr>“Snowdon”: questions/issues</vt:lpstr>
      <vt:lpstr>Consider recent examples: Google, what they’re doing</vt:lpstr>
      <vt:lpstr>Google: questions/issues</vt:lpstr>
      <vt:lpstr>Consider recent examples: Apple and iOS8</vt:lpstr>
      <vt:lpstr>Apple: questions/issues</vt:lpstr>
      <vt:lpstr>Some questions: business issues</vt:lpstr>
      <vt:lpstr>Some questions: privacy and governance</vt:lpstr>
      <vt:lpstr>Questions: The Internet is global</vt:lpstr>
      <vt:lpstr>Your questions and answers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Sollins</dc:creator>
  <cp:lastModifiedBy>Karen Sollins</cp:lastModifiedBy>
  <cp:revision>25</cp:revision>
  <dcterms:created xsi:type="dcterms:W3CDTF">2011-04-26T23:24:55Z</dcterms:created>
  <dcterms:modified xsi:type="dcterms:W3CDTF">2014-10-01T23:52:21Z</dcterms:modified>
</cp:coreProperties>
</file>